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8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9" r:id="rId13"/>
    <p:sldId id="298" r:id="rId14"/>
    <p:sldId id="300" r:id="rId15"/>
    <p:sldId id="302" r:id="rId16"/>
    <p:sldId id="30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7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75" autoAdjust="0"/>
  </p:normalViewPr>
  <p:slideViewPr>
    <p:cSldViewPr snapToGrid="0">
      <p:cViewPr varScale="1">
        <p:scale>
          <a:sx n="118" d="100"/>
          <a:sy n="118" d="100"/>
        </p:scale>
        <p:origin x="29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D480D-CC3D-49A5-9575-9838029D8794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18EB2-5F5E-47C1-B005-263AB3E10C0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08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Схематическое изображение цикла разработки </a:t>
            </a:r>
            <a:r>
              <a:rPr lang="en-US" dirty="0"/>
              <a:t>BIM,</a:t>
            </a:r>
            <a:r>
              <a:rPr lang="en-US" baseline="0" dirty="0"/>
              <a:t> </a:t>
            </a:r>
            <a:r>
              <a:rPr lang="ru-RU" baseline="0" dirty="0"/>
              <a:t>довольно сложной, подчас парадоксальной структуры взаимодействия участников проекта.</a:t>
            </a:r>
            <a:endParaRPr lang="en-US" baseline="0" dirty="0"/>
          </a:p>
          <a:p>
            <a:r>
              <a:rPr lang="ru-RU" baseline="0" dirty="0"/>
              <a:t>Реальная структура отношений в проекте еще сложнее. Лишь относительно недавно стандарт </a:t>
            </a:r>
            <a:r>
              <a:rPr lang="en-US" baseline="0" dirty="0"/>
              <a:t>BSI-1192 </a:t>
            </a:r>
            <a:r>
              <a:rPr lang="ru-RU" baseline="0" dirty="0"/>
              <a:t>регламентирует эти взаимосвязи, перечень подготавливаемых документов. Отечественный ГОСТ Р 21.1101-2013, многочисленные СНИП, СПДС, документы ЕСКД, разного уровня отраслевые стандарты, лишь усложняют ситуаций именно в силу своей многочисленности, а следовательно неоднозначности и необязательности, что приводит к огромным потерям.</a:t>
            </a:r>
          </a:p>
          <a:p>
            <a:r>
              <a:rPr lang="ru-RU" baseline="0" dirty="0"/>
              <a:t>Облаком показано, кому из могут оказаться полезны оценочные расчеты </a:t>
            </a:r>
            <a:r>
              <a:rPr lang="en-US" baseline="0" dirty="0" err="1"/>
              <a:t>TSmatch</a:t>
            </a:r>
            <a:r>
              <a:rPr lang="en-US" baseline="0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18EB2-5F5E-47C1-B005-263AB3E10C0B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42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ru-RU" dirty="0"/>
              <a:t>правленческая концепция и организационная стратегия </a:t>
            </a:r>
            <a:r>
              <a:rPr lang="en-US" dirty="0"/>
              <a:t>SCM</a:t>
            </a:r>
            <a:r>
              <a:rPr lang="ru-RU" dirty="0"/>
              <a:t>, заключающаяся в интегрированном подходе к планированию и управлению всем потоком информации о сырье, материалах, продуктах, услугах, возникающих и преобразующихся в логистических и производственных процессах предприятия, нацеленном на измеримый совокупный экономический эффект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ru-RU" baseline="0" dirty="0"/>
              <a:t>была выдвинута аэрокосмической корпорацией </a:t>
            </a:r>
            <a:r>
              <a:rPr lang="en-US" baseline="0" dirty="0" err="1"/>
              <a:t>Boeng</a:t>
            </a:r>
            <a:r>
              <a:rPr lang="en-US" baseline="0" dirty="0"/>
              <a:t> </a:t>
            </a:r>
            <a:r>
              <a:rPr lang="ru-RU" baseline="0" dirty="0"/>
              <a:t>в</a:t>
            </a:r>
            <a:r>
              <a:rPr lang="en-US" baseline="0" dirty="0"/>
              <a:t> 1982</a:t>
            </a:r>
            <a:r>
              <a:rPr lang="ru-RU" baseline="0" dirty="0"/>
              <a:t>г.</a:t>
            </a:r>
          </a:p>
          <a:p>
            <a:r>
              <a:rPr lang="ru-RU" baseline="0" dirty="0"/>
              <a:t>Лишь такая, нацеленная на результат технология, обеспечивает достижение цели.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18EB2-5F5E-47C1-B005-263AB3E10C0B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4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18EB2-5F5E-47C1-B005-263AB3E10C0B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27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68000" y="5385600"/>
            <a:ext cx="10670400" cy="859200"/>
          </a:xfrm>
        </p:spPr>
        <p:txBody>
          <a:bodyPr anchor="ctr" anchorCtr="0">
            <a:normAutofit/>
          </a:bodyPr>
          <a:lstStyle>
            <a:lvl1pPr algn="l">
              <a:defRPr sz="4267" b="1">
                <a:solidFill>
                  <a:schemeClr val="tx2"/>
                </a:solidFill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68000" y="3624000"/>
            <a:ext cx="10670400" cy="96000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effectLst/>
              </a:defRPr>
            </a:lvl1pPr>
            <a:lvl2pPr marL="518452" indent="0" algn="ctr">
              <a:buNone/>
              <a:defRPr sz="2268"/>
            </a:lvl2pPr>
            <a:lvl3pPr marL="1036903" indent="0" algn="ctr">
              <a:buNone/>
              <a:defRPr sz="2041"/>
            </a:lvl3pPr>
            <a:lvl4pPr marL="1555356" indent="0" algn="ctr">
              <a:buNone/>
              <a:defRPr sz="1815"/>
            </a:lvl4pPr>
            <a:lvl5pPr marL="2073807" indent="0" algn="ctr">
              <a:buNone/>
              <a:defRPr sz="1815"/>
            </a:lvl5pPr>
            <a:lvl6pPr marL="2592259" indent="0" algn="ctr">
              <a:buNone/>
              <a:defRPr sz="1815"/>
            </a:lvl6pPr>
            <a:lvl7pPr marL="3110712" indent="0" algn="ctr">
              <a:buNone/>
              <a:defRPr sz="1815"/>
            </a:lvl7pPr>
            <a:lvl8pPr marL="3629163" indent="0" algn="ctr">
              <a:buNone/>
              <a:defRPr sz="1815"/>
            </a:lvl8pPr>
            <a:lvl9pPr marL="4147615" indent="0" algn="ctr">
              <a:buNone/>
              <a:defRPr sz="1815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8000" y="4713600"/>
            <a:ext cx="10670400" cy="480000"/>
          </a:xfrm>
        </p:spPr>
        <p:txBody>
          <a:bodyPr anchor="ctr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54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000" y="1272000"/>
            <a:ext cx="10670400" cy="561600"/>
          </a:xfrm>
        </p:spPr>
        <p:txBody>
          <a:bodyPr anchor="ctr" anchorCtr="0"/>
          <a:lstStyle>
            <a:lvl1pPr marL="0" indent="0">
              <a:buNone/>
              <a:defRPr cap="all" baseline="0">
                <a:solidFill>
                  <a:schemeClr val="bg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00" y="1992000"/>
            <a:ext cx="5184000" cy="3888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3907" y="1992000"/>
            <a:ext cx="5184000" cy="3888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69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000" y="1272000"/>
            <a:ext cx="10670400" cy="561600"/>
          </a:xfrm>
        </p:spPr>
        <p:txBody>
          <a:bodyPr anchor="ctr" anchorCtr="0"/>
          <a:lstStyle>
            <a:lvl1pPr marL="0" indent="0">
              <a:buNone/>
              <a:defRPr cap="all" baseline="0">
                <a:solidFill>
                  <a:schemeClr val="bg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00" y="1992000"/>
            <a:ext cx="5184000" cy="388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3907" y="1992000"/>
            <a:ext cx="5184000" cy="388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704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000" y="1272000"/>
            <a:ext cx="10670400" cy="561600"/>
          </a:xfrm>
        </p:spPr>
        <p:txBody>
          <a:bodyPr anchor="ctr" anchorCtr="0"/>
          <a:lstStyle>
            <a:lvl1pPr marL="0" indent="0">
              <a:buNone/>
              <a:defRPr cap="all" baseline="0">
                <a:solidFill>
                  <a:schemeClr val="bg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00" y="1992000"/>
            <a:ext cx="3360000" cy="388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9907" y="1992000"/>
            <a:ext cx="7008000" cy="3888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10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 hasCustomPrompt="1"/>
          </p:nvPr>
        </p:nvSpPr>
        <p:spPr>
          <a:xfrm>
            <a:off x="768000" y="1248000"/>
            <a:ext cx="10670400" cy="410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Add</a:t>
            </a:r>
            <a:r>
              <a:rPr lang="fi-FI" dirty="0"/>
              <a:t> </a:t>
            </a:r>
            <a:r>
              <a:rPr lang="en-US" noProof="0" dirty="0"/>
              <a:t>chart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000" y="5376000"/>
            <a:ext cx="10670400" cy="480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cap="none" baseline="0">
                <a:solidFill>
                  <a:schemeClr val="tx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694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hidden">
          <a:xfrm>
            <a:off x="0" y="1422401"/>
            <a:ext cx="12192000" cy="4456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1086D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000" y="1838400"/>
            <a:ext cx="5184000" cy="561600"/>
          </a:xfrm>
        </p:spPr>
        <p:txBody>
          <a:bodyPr anchor="ctr" anchorCtr="0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00" y="2630400"/>
            <a:ext cx="5184000" cy="2880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264000" y="1838400"/>
            <a:ext cx="5928000" cy="3672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519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1248000"/>
            <a:ext cx="12192000" cy="462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 bwMode="ltGray">
          <a:xfrm>
            <a:off x="0" y="4963200"/>
            <a:ext cx="12192000" cy="916800"/>
          </a:xfrm>
          <a:solidFill>
            <a:schemeClr val="accent4"/>
          </a:solidFill>
        </p:spPr>
        <p:txBody>
          <a:bodyPr lIns="666000" rIns="540000" anchor="ctr" anchorCtr="0">
            <a:normAutofit/>
          </a:bodyPr>
          <a:lstStyle>
            <a:lvl1pPr marL="0" indent="0">
              <a:buNone/>
              <a:defRPr sz="2400" cap="none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8095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1248000"/>
            <a:ext cx="12192000" cy="462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64840" y="1838400"/>
            <a:ext cx="5942400" cy="816000"/>
          </a:xfrm>
          <a:solidFill>
            <a:schemeClr val="accent4"/>
          </a:solidFill>
        </p:spPr>
        <p:txBody>
          <a:bodyPr lIns="180000" tIns="108000" anchor="ctr" anchorCtr="0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6264840" y="2630400"/>
            <a:ext cx="5942400" cy="2880000"/>
          </a:xfrm>
          <a:solidFill>
            <a:schemeClr val="accent4"/>
          </a:solidFill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090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261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72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46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68000" y="5385600"/>
            <a:ext cx="10670400" cy="859200"/>
          </a:xfrm>
        </p:spPr>
        <p:txBody>
          <a:bodyPr anchor="ctr" anchorCtr="0">
            <a:normAutofit/>
          </a:bodyPr>
          <a:lstStyle>
            <a:lvl1pPr algn="l">
              <a:defRPr sz="4267" b="1">
                <a:solidFill>
                  <a:schemeClr val="tx2"/>
                </a:solidFill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68000" y="3624000"/>
            <a:ext cx="10670400" cy="96000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effectLst/>
              </a:defRPr>
            </a:lvl1pPr>
            <a:lvl2pPr marL="518452" indent="0" algn="ctr">
              <a:buNone/>
              <a:defRPr sz="2268"/>
            </a:lvl2pPr>
            <a:lvl3pPr marL="1036903" indent="0" algn="ctr">
              <a:buNone/>
              <a:defRPr sz="2041"/>
            </a:lvl3pPr>
            <a:lvl4pPr marL="1555356" indent="0" algn="ctr">
              <a:buNone/>
              <a:defRPr sz="1815"/>
            </a:lvl4pPr>
            <a:lvl5pPr marL="2073807" indent="0" algn="ctr">
              <a:buNone/>
              <a:defRPr sz="1815"/>
            </a:lvl5pPr>
            <a:lvl6pPr marL="2592259" indent="0" algn="ctr">
              <a:buNone/>
              <a:defRPr sz="1815"/>
            </a:lvl6pPr>
            <a:lvl7pPr marL="3110712" indent="0" algn="ctr">
              <a:buNone/>
              <a:defRPr sz="1815"/>
            </a:lvl7pPr>
            <a:lvl8pPr marL="3629163" indent="0" algn="ctr">
              <a:buNone/>
              <a:defRPr sz="1815"/>
            </a:lvl8pPr>
            <a:lvl9pPr marL="4147615" indent="0" algn="ctr">
              <a:buNone/>
              <a:defRPr sz="1815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8000" y="4713600"/>
            <a:ext cx="10670400" cy="480000"/>
          </a:xfrm>
        </p:spPr>
        <p:txBody>
          <a:bodyPr anchor="ctr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31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bg bwMode="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68000" y="5385600"/>
            <a:ext cx="10670400" cy="859200"/>
          </a:xfrm>
        </p:spPr>
        <p:txBody>
          <a:bodyPr anchor="ctr" anchorCtr="0">
            <a:normAutofit/>
          </a:bodyPr>
          <a:lstStyle>
            <a:lvl1pPr algn="l">
              <a:defRPr sz="4267" b="1">
                <a:solidFill>
                  <a:schemeClr val="tx2"/>
                </a:solidFill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68000" y="3624000"/>
            <a:ext cx="10670400" cy="96000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effectLst/>
              </a:defRPr>
            </a:lvl1pPr>
            <a:lvl2pPr marL="518452" indent="0" algn="ctr">
              <a:buNone/>
              <a:defRPr sz="2268"/>
            </a:lvl2pPr>
            <a:lvl3pPr marL="1036903" indent="0" algn="ctr">
              <a:buNone/>
              <a:defRPr sz="2041"/>
            </a:lvl3pPr>
            <a:lvl4pPr marL="1555356" indent="0" algn="ctr">
              <a:buNone/>
              <a:defRPr sz="1815"/>
            </a:lvl4pPr>
            <a:lvl5pPr marL="2073807" indent="0" algn="ctr">
              <a:buNone/>
              <a:defRPr sz="1815"/>
            </a:lvl5pPr>
            <a:lvl6pPr marL="2592259" indent="0" algn="ctr">
              <a:buNone/>
              <a:defRPr sz="1815"/>
            </a:lvl6pPr>
            <a:lvl7pPr marL="3110712" indent="0" algn="ctr">
              <a:buNone/>
              <a:defRPr sz="1815"/>
            </a:lvl7pPr>
            <a:lvl8pPr marL="3629163" indent="0" algn="ctr">
              <a:buNone/>
              <a:defRPr sz="1815"/>
            </a:lvl8pPr>
            <a:lvl9pPr marL="4147615" indent="0" algn="ctr">
              <a:buNone/>
              <a:defRPr sz="1815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8000" y="4713600"/>
            <a:ext cx="10670400" cy="480000"/>
          </a:xfrm>
        </p:spPr>
        <p:txBody>
          <a:bodyPr anchor="ctr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36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000" y="1272000"/>
            <a:ext cx="10670400" cy="561600"/>
          </a:xfrm>
        </p:spPr>
        <p:txBody>
          <a:bodyPr anchor="ctr" anchorCtr="0"/>
          <a:lstStyle>
            <a:lvl1pPr marL="0" indent="0">
              <a:buNone/>
              <a:defRPr cap="all" baseline="0">
                <a:solidFill>
                  <a:schemeClr val="bg2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00" y="1982400"/>
            <a:ext cx="10670400" cy="3888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3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раздела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68000" y="5385600"/>
            <a:ext cx="10670400" cy="859200"/>
          </a:xfrm>
        </p:spPr>
        <p:txBody>
          <a:bodyPr anchor="ctr" anchorCtr="0">
            <a:normAutofit/>
          </a:bodyPr>
          <a:lstStyle>
            <a:lvl1pPr algn="l">
              <a:defRPr sz="4267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black">
          <a:xfrm>
            <a:off x="768000" y="4892893"/>
            <a:ext cx="10670400" cy="480000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effectLst/>
              </a:defRPr>
            </a:lvl1pPr>
            <a:lvl2pPr marL="518452" indent="0" algn="ctr">
              <a:buNone/>
              <a:defRPr sz="2268"/>
            </a:lvl2pPr>
            <a:lvl3pPr marL="1036903" indent="0" algn="ctr">
              <a:buNone/>
              <a:defRPr sz="2041"/>
            </a:lvl3pPr>
            <a:lvl4pPr marL="1555356" indent="0" algn="ctr">
              <a:buNone/>
              <a:defRPr sz="1815"/>
            </a:lvl4pPr>
            <a:lvl5pPr marL="2073807" indent="0" algn="ctr">
              <a:buNone/>
              <a:defRPr sz="1815"/>
            </a:lvl5pPr>
            <a:lvl6pPr marL="2592259" indent="0" algn="ctr">
              <a:buNone/>
              <a:defRPr sz="1815"/>
            </a:lvl6pPr>
            <a:lvl7pPr marL="3110712" indent="0" algn="ctr">
              <a:buNone/>
              <a:defRPr sz="1815"/>
            </a:lvl7pPr>
            <a:lvl8pPr marL="3629163" indent="0" algn="ctr">
              <a:buNone/>
              <a:defRPr sz="1815"/>
            </a:lvl8pPr>
            <a:lvl9pPr marL="4147615" indent="0" algn="ctr">
              <a:buNone/>
              <a:defRPr sz="1815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65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68000" y="5385600"/>
            <a:ext cx="10670400" cy="859200"/>
          </a:xfrm>
        </p:spPr>
        <p:txBody>
          <a:bodyPr anchor="ctr" anchorCtr="0">
            <a:normAutofit/>
          </a:bodyPr>
          <a:lstStyle>
            <a:lvl1pPr algn="l">
              <a:defRPr sz="4267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68000" y="4892893"/>
            <a:ext cx="10670400" cy="480000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effectLst/>
              </a:defRPr>
            </a:lvl1pPr>
            <a:lvl2pPr marL="518452" indent="0" algn="ctr">
              <a:buNone/>
              <a:defRPr sz="2268"/>
            </a:lvl2pPr>
            <a:lvl3pPr marL="1036903" indent="0" algn="ctr">
              <a:buNone/>
              <a:defRPr sz="2041"/>
            </a:lvl3pPr>
            <a:lvl4pPr marL="1555356" indent="0" algn="ctr">
              <a:buNone/>
              <a:defRPr sz="1815"/>
            </a:lvl4pPr>
            <a:lvl5pPr marL="2073807" indent="0" algn="ctr">
              <a:buNone/>
              <a:defRPr sz="1815"/>
            </a:lvl5pPr>
            <a:lvl6pPr marL="2592259" indent="0" algn="ctr">
              <a:buNone/>
              <a:defRPr sz="1815"/>
            </a:lvl6pPr>
            <a:lvl7pPr marL="3110712" indent="0" algn="ctr">
              <a:buNone/>
              <a:defRPr sz="1815"/>
            </a:lvl7pPr>
            <a:lvl8pPr marL="3629163" indent="0" algn="ctr">
              <a:buNone/>
              <a:defRPr sz="1815"/>
            </a:lvl8pPr>
            <a:lvl9pPr marL="4147615" indent="0" algn="ctr">
              <a:buNone/>
              <a:defRPr sz="1815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53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3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68000" y="5385600"/>
            <a:ext cx="10670400" cy="859200"/>
          </a:xfrm>
        </p:spPr>
        <p:txBody>
          <a:bodyPr anchor="ctr" anchorCtr="0">
            <a:normAutofit/>
          </a:bodyPr>
          <a:lstStyle>
            <a:lvl1pPr algn="l">
              <a:defRPr sz="4267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68000" y="4892893"/>
            <a:ext cx="10670400" cy="480000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effectLst/>
              </a:defRPr>
            </a:lvl1pPr>
            <a:lvl2pPr marL="518452" indent="0" algn="ctr">
              <a:buNone/>
              <a:defRPr sz="2268"/>
            </a:lvl2pPr>
            <a:lvl3pPr marL="1036903" indent="0" algn="ctr">
              <a:buNone/>
              <a:defRPr sz="2041"/>
            </a:lvl3pPr>
            <a:lvl4pPr marL="1555356" indent="0" algn="ctr">
              <a:buNone/>
              <a:defRPr sz="1815"/>
            </a:lvl4pPr>
            <a:lvl5pPr marL="2073807" indent="0" algn="ctr">
              <a:buNone/>
              <a:defRPr sz="1815"/>
            </a:lvl5pPr>
            <a:lvl6pPr marL="2592259" indent="0" algn="ctr">
              <a:buNone/>
              <a:defRPr sz="1815"/>
            </a:lvl6pPr>
            <a:lvl7pPr marL="3110712" indent="0" algn="ctr">
              <a:buNone/>
              <a:defRPr sz="1815"/>
            </a:lvl7pPr>
            <a:lvl8pPr marL="3629163" indent="0" algn="ctr">
              <a:buNone/>
              <a:defRPr sz="1815"/>
            </a:lvl8pPr>
            <a:lvl9pPr marL="4147615" indent="0" algn="ctr">
              <a:buNone/>
              <a:defRPr sz="1815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10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00" y="1248000"/>
            <a:ext cx="5184000" cy="462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3907" y="1248000"/>
            <a:ext cx="5184000" cy="4627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94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00" y="288000"/>
            <a:ext cx="10670400" cy="8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00" y="1247999"/>
            <a:ext cx="10670400" cy="477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2730" y="6494543"/>
            <a:ext cx="1235948" cy="363701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341EE61-4833-4D7A-B1BC-7C1EC1DC6EC7}" type="datetimeFigureOut">
              <a:rPr lang="ru-RU" smtClean="0"/>
              <a:pPr/>
              <a:t>11.04.2017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8678" y="6494543"/>
            <a:ext cx="6603013" cy="363701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308" y="6494543"/>
            <a:ext cx="592579" cy="363701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97874AE-0459-4FD8-9315-59E7E52E51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17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1036903" rtl="0" eaLnBrk="1" latinLnBrk="0" hangingPunct="1">
        <a:lnSpc>
          <a:spcPct val="80000"/>
        </a:lnSpc>
        <a:spcBef>
          <a:spcPct val="0"/>
        </a:spcBef>
        <a:buNone/>
        <a:defRPr sz="4267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5989" indent="-455989" algn="l" defTabSz="1036903" rtl="0" eaLnBrk="1" latinLnBrk="0" hangingPunct="1">
        <a:lnSpc>
          <a:spcPct val="100000"/>
        </a:lnSpc>
        <a:spcBef>
          <a:spcPts val="763"/>
        </a:spcBef>
        <a:buClr>
          <a:schemeClr val="accent1"/>
        </a:buClr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988775" indent="-379191" algn="l" defTabSz="1036903" rtl="0" eaLnBrk="1" latinLnBrk="0" hangingPunct="1">
        <a:lnSpc>
          <a:spcPct val="100000"/>
        </a:lnSpc>
        <a:spcBef>
          <a:spcPts val="768"/>
        </a:spcBef>
        <a:buClr>
          <a:schemeClr val="accent1"/>
        </a:buClr>
        <a:buFont typeface="Arial" panose="020B0604020202020204" pitchFamily="34" charset="0"/>
        <a:buChar char="–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526362" indent="-307192" algn="l" defTabSz="1036903" rtl="0" eaLnBrk="1" latinLnBrk="0" hangingPunct="1">
        <a:lnSpc>
          <a:spcPct val="100000"/>
        </a:lnSpc>
        <a:spcBef>
          <a:spcPts val="576"/>
        </a:spcBef>
        <a:buClr>
          <a:schemeClr val="accent1"/>
        </a:buClr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2135947" indent="-307192" algn="l" defTabSz="1036903" rtl="0" eaLnBrk="1" latinLnBrk="0" hangingPunct="1">
        <a:lnSpc>
          <a:spcPct val="100000"/>
        </a:lnSpc>
        <a:spcBef>
          <a:spcPts val="576"/>
        </a:spcBef>
        <a:buClr>
          <a:schemeClr val="accent1"/>
        </a:buClr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745531" indent="-307192" algn="l" defTabSz="1036903" rtl="0" eaLnBrk="1" latinLnBrk="0" hangingPunct="1">
        <a:lnSpc>
          <a:spcPct val="100000"/>
        </a:lnSpc>
        <a:spcBef>
          <a:spcPts val="576"/>
        </a:spcBef>
        <a:buClr>
          <a:schemeClr val="accent1"/>
        </a:buClr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3355116" indent="-307192" algn="l" defTabSz="1036903" rtl="0" eaLnBrk="1" latinLnBrk="0" hangingPunct="1">
        <a:lnSpc>
          <a:spcPct val="100000"/>
        </a:lnSpc>
        <a:spcBef>
          <a:spcPts val="576"/>
        </a:spcBef>
        <a:buClr>
          <a:schemeClr val="accent1"/>
        </a:buClr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3791905" indent="-307192" algn="l" defTabSz="1036903" rtl="0" eaLnBrk="1" latinLnBrk="0" hangingPunct="1">
        <a:lnSpc>
          <a:spcPct val="100000"/>
        </a:lnSpc>
        <a:spcBef>
          <a:spcPts val="576"/>
        </a:spcBef>
        <a:buClr>
          <a:schemeClr val="accent1"/>
        </a:buClr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4271893" indent="-307192" algn="l" defTabSz="1036903" rtl="0" eaLnBrk="1" latinLnBrk="0" hangingPunct="1">
        <a:lnSpc>
          <a:spcPct val="100000"/>
        </a:lnSpc>
        <a:spcBef>
          <a:spcPts val="576"/>
        </a:spcBef>
        <a:buClr>
          <a:schemeClr val="accent1"/>
        </a:buClr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4751881" indent="-307192" algn="l" defTabSz="1036903" rtl="0" eaLnBrk="1" latinLnBrk="0" hangingPunct="1">
        <a:lnSpc>
          <a:spcPct val="100000"/>
        </a:lnSpc>
        <a:spcBef>
          <a:spcPts val="576"/>
        </a:spcBef>
        <a:buClr>
          <a:schemeClr val="accent1"/>
        </a:buClr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903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452" algn="l" defTabSz="1036903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903" algn="l" defTabSz="1036903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356" algn="l" defTabSz="1036903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807" algn="l" defTabSz="1036903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2259" algn="l" defTabSz="1036903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712" algn="l" defTabSz="1036903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9163" algn="l" defTabSz="1036903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7615" algn="l" defTabSz="1036903" rtl="0" eaLnBrk="1" latinLnBrk="0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vel.khrapkin@nipinfor.r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&#1082;&#1072;&#1090;&#1072;&#1083;&#1086;&#1075;&#1087;&#1088;&#1086;&#1076;&#1091;&#1082;&#1094;&#1080;&#1080;.&#1088;&#1092;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0.png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://ust-unibeton.ru/products/beton-marki-v-25-m-350/?gclid=Cj0KEQiAvNrBBRDe3IOwzLn6_O4BEiQAmbK-Dl-4LyeUl_d2gsUv74blFVUa3kV-1vTqN_7DtX2Jcv4aAnWy8P8HAQ" TargetMode="External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i="1" dirty="0" err="1"/>
              <a:t>TSmatch</a:t>
            </a:r>
            <a:r>
              <a:rPr lang="en-US" sz="4000" i="1" dirty="0"/>
              <a:t> </a:t>
            </a:r>
            <a:r>
              <a:rPr lang="ru-RU" sz="3200" i="1" dirty="0"/>
              <a:t>- связь проекта с прайс листами местных поставщиков строительных материалов	12.04.2017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sz="2900" dirty="0"/>
              <a:t>Павел Леонидович </a:t>
            </a:r>
            <a:r>
              <a:rPr lang="ru-RU" sz="2900" dirty="0" err="1"/>
              <a:t>Храпкин</a:t>
            </a:r>
            <a:r>
              <a:rPr lang="ru-RU" sz="2900" dirty="0"/>
              <a:t>, НИП «Информатика»</a:t>
            </a:r>
          </a:p>
          <a:p>
            <a:r>
              <a:rPr lang="en-US" dirty="0">
                <a:hlinkClick r:id="rId2"/>
              </a:rPr>
              <a:t>pavel.khrapkin@nipinfor.ru</a:t>
            </a:r>
            <a:endParaRPr lang="en-US" dirty="0"/>
          </a:p>
          <a:p>
            <a:r>
              <a:rPr lang="ru-RU" dirty="0"/>
              <a:t>тел.+7(921)-963-9460</a:t>
            </a:r>
          </a:p>
        </p:txBody>
      </p:sp>
    </p:spTree>
    <p:extLst>
      <p:ext uri="{BB962C8B-B14F-4D97-AF65-F5344CB8AC3E}">
        <p14:creationId xmlns:p14="http://schemas.microsoft.com/office/powerpoint/2010/main" val="10346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 сложная – всего 1124 элемента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17" y="1188720"/>
            <a:ext cx="9530963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5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Так она отображается в </a:t>
            </a:r>
            <a:r>
              <a:rPr lang="en-US" dirty="0"/>
              <a:t>SELECT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44" y="1104000"/>
            <a:ext cx="7478062" cy="4772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3466" y="1104000"/>
            <a:ext cx="45435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Всего в модели </a:t>
            </a:r>
            <a:r>
              <a:rPr lang="en-US" sz="2800" dirty="0" err="1"/>
              <a:t>TSmatch</a:t>
            </a:r>
            <a:r>
              <a:rPr lang="en-US" sz="2800" dirty="0"/>
              <a:t> </a:t>
            </a:r>
            <a:r>
              <a:rPr lang="ru-RU" sz="2800" dirty="0"/>
              <a:t>автоматически распознал</a:t>
            </a:r>
          </a:p>
          <a:p>
            <a:r>
              <a:rPr lang="ru-RU" sz="2800" dirty="0"/>
              <a:t>27 групп элементов, они показаны в правой колонке и в отчете </a:t>
            </a:r>
            <a:r>
              <a:rPr lang="en-US" sz="2800" dirty="0"/>
              <a:t>Report </a:t>
            </a:r>
            <a:r>
              <a:rPr lang="ru-RU" sz="2800" dirty="0"/>
              <a:t>на следующем слайде.</a:t>
            </a:r>
          </a:p>
          <a:p>
            <a:r>
              <a:rPr lang="ru-RU" sz="2800" dirty="0"/>
              <a:t>Некоторые группы элементов  намеренно для отладки программы остались без подобранных материалов. Их цена нулевая.</a:t>
            </a:r>
          </a:p>
        </p:txBody>
      </p:sp>
    </p:spTree>
    <p:extLst>
      <p:ext uri="{BB962C8B-B14F-4D97-AF65-F5344CB8AC3E}">
        <p14:creationId xmlns:p14="http://schemas.microsoft.com/office/powerpoint/2010/main" val="398211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18" y="0"/>
            <a:ext cx="10390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9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Лист </a:t>
            </a:r>
            <a:r>
              <a:rPr lang="en-US" dirty="0"/>
              <a:t>Raw TSmatchINFO.xlsx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00" y="2258976"/>
            <a:ext cx="9886950" cy="3876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000" y="1058647"/>
            <a:ext cx="1067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Эта служебная информация, </a:t>
            </a:r>
            <a:r>
              <a:rPr lang="ru-RU" dirty="0" err="1"/>
              <a:t>предназначенныя</a:t>
            </a:r>
            <a:r>
              <a:rPr lang="ru-RU" dirty="0"/>
              <a:t> для дальнейшей программной обработки.</a:t>
            </a:r>
          </a:p>
          <a:p>
            <a:r>
              <a:rPr lang="ru-RU" dirty="0"/>
              <a:t>Файл </a:t>
            </a:r>
            <a:r>
              <a:rPr lang="en-US" dirty="0" err="1"/>
              <a:t>TSmatchINFO</a:t>
            </a:r>
            <a:r>
              <a:rPr lang="ru-RU" dirty="0"/>
              <a:t> можно пересылать тем, у кого нет никакого САПР – сметчикам, коммерсантам, строителям. Они могут заменить поставщиков во вкладке </a:t>
            </a:r>
            <a:r>
              <a:rPr lang="en-US" dirty="0"/>
              <a:t>Report, </a:t>
            </a:r>
            <a:r>
              <a:rPr lang="ru-RU" dirty="0"/>
              <a:t>а проектировщик, получив измененный фай </a:t>
            </a:r>
            <a:r>
              <a:rPr lang="en-US" dirty="0" err="1"/>
              <a:t>TSmatchINFO</a:t>
            </a:r>
            <a:r>
              <a:rPr lang="ru-RU" dirty="0"/>
              <a:t> наглядно увидеть и согласовать изменения.</a:t>
            </a:r>
          </a:p>
        </p:txBody>
      </p:sp>
    </p:spTree>
    <p:extLst>
      <p:ext uri="{BB962C8B-B14F-4D97-AF65-F5344CB8AC3E}">
        <p14:creationId xmlns:p14="http://schemas.microsoft.com/office/powerpoint/2010/main" val="3989678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999" y="288000"/>
            <a:ext cx="11140465" cy="816000"/>
          </a:xfrm>
        </p:spPr>
        <p:txBody>
          <a:bodyPr>
            <a:noAutofit/>
          </a:bodyPr>
          <a:lstStyle/>
          <a:p>
            <a:r>
              <a:rPr lang="ru-RU" sz="3600" dirty="0"/>
              <a:t>Начальный запуск </a:t>
            </a:r>
            <a:r>
              <a:rPr lang="en-US" sz="3600" dirty="0"/>
              <a:t>SELECT – </a:t>
            </a:r>
            <a:r>
              <a:rPr lang="ru-RU" sz="3600" dirty="0"/>
              <a:t>выделены группы без цен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19" y="1177699"/>
            <a:ext cx="8053762" cy="49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3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группы элементов в </a:t>
            </a:r>
            <a:r>
              <a:rPr lang="en-US" dirty="0"/>
              <a:t>Tekla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31192"/>
            <a:ext cx="6011068" cy="3835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80" y="1440500"/>
            <a:ext cx="7787200" cy="5326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499" y="1071683"/>
            <a:ext cx="4003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работе с </a:t>
            </a:r>
            <a:r>
              <a:rPr lang="en-US" dirty="0"/>
              <a:t>SELECT, </a:t>
            </a:r>
            <a:r>
              <a:rPr lang="ru-RU" dirty="0"/>
              <a:t>проектировщик или </a:t>
            </a:r>
            <a:r>
              <a:rPr lang="en-US" dirty="0"/>
              <a:t>BIM-</a:t>
            </a:r>
            <a:r>
              <a:rPr lang="ru-RU" dirty="0"/>
              <a:t>менеджер выбирает группы материалов и видит их на </a:t>
            </a:r>
            <a:r>
              <a:rPr lang="en-US" dirty="0"/>
              <a:t>3D </a:t>
            </a:r>
            <a:r>
              <a:rPr lang="ru-RU" dirty="0"/>
              <a:t>модели.</a:t>
            </a:r>
          </a:p>
          <a:p>
            <a:r>
              <a:rPr lang="ru-RU" dirty="0"/>
              <a:t>Заметим, отрисовка на модели группы- довольно длительный процесс.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98542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Дальнейшие работы с </a:t>
            </a:r>
            <a:r>
              <a:rPr lang="en-US" dirty="0" err="1"/>
              <a:t>TSmatch</a:t>
            </a:r>
            <a:r>
              <a:rPr lang="en-US" dirty="0"/>
              <a:t> SELECT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en-US" dirty="0"/>
              <a:t> </a:t>
            </a:r>
            <a:r>
              <a:rPr lang="ru-RU" dirty="0"/>
              <a:t>ближайшие дни я сделаю дополнительное окошко в </a:t>
            </a:r>
            <a:r>
              <a:rPr lang="en-US" dirty="0"/>
              <a:t>SELECT, </a:t>
            </a:r>
            <a:r>
              <a:rPr lang="ru-RU" dirty="0"/>
              <a:t>отображающее поставщика по выбранной группе материалов и общую стоимость закупаемых товаров по данной модели у этого поставщика.</a:t>
            </a:r>
          </a:p>
          <a:p>
            <a:r>
              <a:rPr lang="ru-RU" dirty="0"/>
              <a:t>Это позволит в диалоговом режиме изменять поставщиков проекта, смотреть, как смена поставщика отражается на стоимости проекта в целом.</a:t>
            </a:r>
          </a:p>
        </p:txBody>
      </p:sp>
    </p:spTree>
    <p:extLst>
      <p:ext uri="{BB962C8B-B14F-4D97-AF65-F5344CB8AC3E}">
        <p14:creationId xmlns:p14="http://schemas.microsoft.com/office/powerpoint/2010/main" val="136300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 err="1"/>
              <a:t>TSmatch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 dirty="0"/>
              <a:t>20</a:t>
            </a:r>
            <a:r>
              <a:rPr lang="en-US" b="1" dirty="0"/>
              <a:t>14</a:t>
            </a:r>
            <a:r>
              <a:rPr lang="ru-RU" b="1" dirty="0"/>
              <a:t> год </a:t>
            </a:r>
            <a:r>
              <a:rPr lang="ru-RU" dirty="0"/>
              <a:t>– начало разработок в среде </a:t>
            </a:r>
            <a:r>
              <a:rPr lang="en-US" dirty="0"/>
              <a:t>Tekla</a:t>
            </a:r>
          </a:p>
          <a:p>
            <a:r>
              <a:rPr lang="en-US" b="1" dirty="0"/>
              <a:t>201</a:t>
            </a:r>
            <a:r>
              <a:rPr lang="ru-RU" b="1" dirty="0"/>
              <a:t>5</a:t>
            </a:r>
            <a:r>
              <a:rPr lang="en-US" b="1" dirty="0"/>
              <a:t>-201</a:t>
            </a:r>
            <a:r>
              <a:rPr lang="ru-RU" b="1" dirty="0"/>
              <a:t>6</a:t>
            </a:r>
            <a:r>
              <a:rPr lang="en-US" b="1" dirty="0"/>
              <a:t> </a:t>
            </a:r>
            <a:r>
              <a:rPr lang="ru-RU" b="1" dirty="0"/>
              <a:t>год </a:t>
            </a:r>
            <a:r>
              <a:rPr lang="ru-RU" dirty="0"/>
              <a:t>– академический </a:t>
            </a:r>
            <a:r>
              <a:rPr lang="en-US" dirty="0"/>
              <a:t>Open Source </a:t>
            </a:r>
            <a:r>
              <a:rPr lang="ru-RU" dirty="0"/>
              <a:t>проект, инициативные разработки совместно со студентами ИСИ Политехнического Университета Петра Великого.</a:t>
            </a:r>
            <a:br>
              <a:rPr lang="ru-RU" dirty="0"/>
            </a:br>
            <a:r>
              <a:rPr lang="ru-RU" dirty="0"/>
              <a:t>Основные работы по металлоконструкциям.</a:t>
            </a:r>
            <a:endParaRPr lang="en-US" dirty="0"/>
          </a:p>
          <a:p>
            <a:r>
              <a:rPr lang="ru-RU" b="1" dirty="0"/>
              <a:t>апрель-май 2016 </a:t>
            </a:r>
            <a:r>
              <a:rPr lang="ru-RU" dirty="0"/>
              <a:t>– собрана база по 47 поставщикам металлоконструкций из Санкт-Петербурга, Москвы, Екатеринбурга, Омска, Новосибирска, Казани, Омска</a:t>
            </a:r>
          </a:p>
          <a:p>
            <a:r>
              <a:rPr lang="ru-RU" b="1" dirty="0"/>
              <a:t>июль – август 2016 </a:t>
            </a:r>
            <a:r>
              <a:rPr lang="ru-RU" dirty="0"/>
              <a:t>– использование библиотеки </a:t>
            </a:r>
            <a:r>
              <a:rPr lang="en-US" dirty="0"/>
              <a:t>IFC Engine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адаптация к С</a:t>
            </a:r>
            <a:r>
              <a:rPr lang="en-US" dirty="0"/>
              <a:t>#</a:t>
            </a:r>
          </a:p>
          <a:p>
            <a:r>
              <a:rPr lang="ru-RU" b="1" dirty="0"/>
              <a:t>настоящее время</a:t>
            </a:r>
            <a:r>
              <a:rPr lang="ru-RU" dirty="0"/>
              <a:t> – работы по реинжинирингу </a:t>
            </a:r>
            <a:r>
              <a:rPr lang="en-US" dirty="0" err="1"/>
              <a:t>TSmatch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		    </a:t>
            </a:r>
            <a:r>
              <a:rPr lang="ru-RU" dirty="0"/>
              <a:t>реализация </a:t>
            </a: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TsmatchSELECT</a:t>
            </a:r>
            <a:r>
              <a:rPr lang="ru-RU" dirty="0"/>
              <a:t>.</a:t>
            </a:r>
          </a:p>
        </p:txBody>
      </p:sp>
      <p:pic>
        <p:nvPicPr>
          <p:cNvPr id="1026" name="Picture 2" descr="D:\Pavel\@TSmatch\Wiki\@TSmatch Wiki\TSmatch_button\TSmatch_Butt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0" y="182563"/>
            <a:ext cx="1158875" cy="94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10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кого полезен </a:t>
            </a:r>
            <a:r>
              <a:rPr lang="en-US" sz="4800" i="1" dirty="0" err="1"/>
              <a:t>TSmatch</a:t>
            </a:r>
            <a:r>
              <a:rPr lang="en-US" dirty="0"/>
              <a:t>?</a:t>
            </a:r>
            <a:endParaRPr lang="ru-RU" dirty="0"/>
          </a:p>
        </p:txBody>
      </p:sp>
      <p:grpSp>
        <p:nvGrpSpPr>
          <p:cNvPr id="4" name="Group 11"/>
          <p:cNvGrpSpPr/>
          <p:nvPr/>
        </p:nvGrpSpPr>
        <p:grpSpPr>
          <a:xfrm>
            <a:off x="1264356" y="1353787"/>
            <a:ext cx="7845777" cy="4807788"/>
            <a:chOff x="3652501" y="1754227"/>
            <a:chExt cx="5724640" cy="3651821"/>
          </a:xfrm>
        </p:grpSpPr>
        <p:sp>
          <p:nvSpPr>
            <p:cNvPr id="5" name="Rectangle 3"/>
            <p:cNvSpPr/>
            <p:nvPr/>
          </p:nvSpPr>
          <p:spPr>
            <a:xfrm>
              <a:off x="5991504" y="3267990"/>
              <a:ext cx="237565" cy="3886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2501" y="1754227"/>
              <a:ext cx="5724640" cy="3651821"/>
            </a:xfrm>
            <a:prstGeom prst="rect">
              <a:avLst/>
            </a:prstGeom>
          </p:spPr>
        </p:pic>
        <p:sp>
          <p:nvSpPr>
            <p:cNvPr id="7" name="Cloud 1"/>
            <p:cNvSpPr/>
            <p:nvPr/>
          </p:nvSpPr>
          <p:spPr>
            <a:xfrm rot="2170520">
              <a:off x="5254168" y="2151951"/>
              <a:ext cx="3615248" cy="1516753"/>
            </a:xfrm>
            <a:prstGeom prst="cloud">
              <a:avLst/>
            </a:prstGeom>
            <a:solidFill>
              <a:srgbClr val="7030A0">
                <a:alpha val="3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TextBox 8"/>
          <p:cNvSpPr txBox="1"/>
          <p:nvPr/>
        </p:nvSpPr>
        <p:spPr>
          <a:xfrm rot="16200000">
            <a:off x="-1608668" y="3427778"/>
            <a:ext cx="426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Участники проекта, среда </a:t>
            </a:r>
            <a:r>
              <a:rPr lang="en-US" dirty="0"/>
              <a:t>BIM</a:t>
            </a:r>
            <a:endParaRPr lang="ru-RU" dirty="0"/>
          </a:p>
        </p:txBody>
      </p:sp>
      <p:sp>
        <p:nvSpPr>
          <p:cNvPr id="10" name="Левая фигурная скобка 9"/>
          <p:cNvSpPr/>
          <p:nvPr/>
        </p:nvSpPr>
        <p:spPr>
          <a:xfrm>
            <a:off x="941822" y="1104152"/>
            <a:ext cx="232221" cy="5057422"/>
          </a:xfrm>
          <a:prstGeom prst="leftBrace">
            <a:avLst/>
          </a:prstGeom>
          <a:noFill/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6231467" y="1250034"/>
            <a:ext cx="1591733" cy="702070"/>
            <a:chOff x="6186311" y="1104152"/>
            <a:chExt cx="2867378" cy="702070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6186311" y="1104152"/>
              <a:ext cx="643467" cy="702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>
              <a:off x="6829778" y="1104152"/>
              <a:ext cx="22239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6672533" y="91948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TSmatch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341" y="412256"/>
            <a:ext cx="11588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khrapkin\AppData\Local\Microsoft\Windows\Temporary Internet Files\Content.IE5\2UQVGG67\babelTerraeAntiqvae0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22" y="2892532"/>
            <a:ext cx="2533907" cy="1730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8" name="TextBox 17"/>
          <p:cNvSpPr txBox="1"/>
          <p:nvPr/>
        </p:nvSpPr>
        <p:spPr>
          <a:xfrm>
            <a:off x="9110134" y="4718756"/>
            <a:ext cx="300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Проект Вавилонской башни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10134" y="2229515"/>
            <a:ext cx="300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Критически важные информационные потоки</a:t>
            </a:r>
          </a:p>
        </p:txBody>
      </p:sp>
    </p:spTree>
    <p:extLst>
      <p:ext uri="{BB962C8B-B14F-4D97-AF65-F5344CB8AC3E}">
        <p14:creationId xmlns:p14="http://schemas.microsoft.com/office/powerpoint/2010/main" val="60092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обычные САПР не дают ответа?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Распространенные на рынке системы адаптируются лишь к общенациональным требованиям и стандартам. Они, обычно, позволяют создавать шаблоны и отчеты в соответствие с локальными требованиями, но соотнесение с прайс-листами и номенклатурой – практически, ручная работа разного рода отделов МТС, сметного и/или коммерческого отделов.</a:t>
            </a:r>
          </a:p>
          <a:p>
            <a:r>
              <a:rPr lang="ru-RU" dirty="0"/>
              <a:t>Гибкость таких систем неудовлетворительно, она требует нескольких месяцев труда, далекого от проектирования.  </a:t>
            </a:r>
            <a:r>
              <a:rPr lang="en-US" dirty="0"/>
              <a:t>Supply Chain Management </a:t>
            </a:r>
            <a:r>
              <a:rPr lang="ru-RU" dirty="0"/>
              <a:t>- </a:t>
            </a:r>
            <a:r>
              <a:rPr lang="en-US" dirty="0"/>
              <a:t>SCM </a:t>
            </a:r>
            <a:r>
              <a:rPr lang="ru-RU" dirty="0"/>
              <a:t>не работает.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941" y="159456"/>
            <a:ext cx="11588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83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Информационный поток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597" y="203617"/>
            <a:ext cx="1158340" cy="9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6400799" y="2301463"/>
            <a:ext cx="1546578" cy="2868738"/>
          </a:xfrm>
          <a:prstGeom prst="roundRect">
            <a:avLst/>
          </a:prstGeom>
          <a:solidFill>
            <a:srgbClr val="7030A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 rot="16200000">
            <a:off x="5847644" y="3233791"/>
            <a:ext cx="2652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TSmatch</a:t>
            </a:r>
            <a:endParaRPr lang="ru-RU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954464" y="4299411"/>
            <a:ext cx="3002845" cy="1512711"/>
            <a:chOff x="1998133" y="1614311"/>
            <a:chExt cx="3002845" cy="1512711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998133" y="1614311"/>
              <a:ext cx="3002845" cy="1512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68247" y="1736045"/>
              <a:ext cx="2359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База комплектующих</a:t>
              </a: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6" t="22692" r="32740" b="49089"/>
            <a:stretch/>
          </p:blipFill>
          <p:spPr bwMode="auto">
            <a:xfrm>
              <a:off x="2430056" y="2161822"/>
              <a:ext cx="2138997" cy="841022"/>
            </a:xfrm>
            <a:prstGeom prst="rect">
              <a:avLst/>
            </a:prstGeom>
            <a:solidFill>
              <a:srgbClr val="7030A0">
                <a:alpha val="0"/>
              </a:srgbClr>
            </a:solidFill>
            <a:ln>
              <a:noFill/>
            </a:ln>
          </p:spPr>
        </p:pic>
      </p:grpSp>
      <p:grpSp>
        <p:nvGrpSpPr>
          <p:cNvPr id="11" name="Группа 10"/>
          <p:cNvGrpSpPr/>
          <p:nvPr/>
        </p:nvGrpSpPr>
        <p:grpSpPr>
          <a:xfrm>
            <a:off x="2856089" y="1806220"/>
            <a:ext cx="3101220" cy="2257779"/>
            <a:chOff x="1998133" y="1614311"/>
            <a:chExt cx="3002845" cy="1512711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1998133" y="1614311"/>
              <a:ext cx="3002845" cy="1512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6918" y="1679899"/>
              <a:ext cx="2359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/>
                <a:t>Модель в САПР</a:t>
              </a:r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25587" r="7873" b="12212"/>
          <a:stretch/>
        </p:blipFill>
        <p:spPr bwMode="auto">
          <a:xfrm>
            <a:off x="3364088" y="2455355"/>
            <a:ext cx="2246488" cy="1378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Стрелка вправо 8"/>
          <p:cNvSpPr/>
          <p:nvPr/>
        </p:nvSpPr>
        <p:spPr>
          <a:xfrm>
            <a:off x="530578" y="4421145"/>
            <a:ext cx="2144889" cy="18466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530578" y="2307079"/>
            <a:ext cx="2144889" cy="18466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530578" y="3140587"/>
            <a:ext cx="2144889" cy="18466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530578" y="4985534"/>
            <a:ext cx="2144889" cy="18466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59644" y="1948019"/>
            <a:ext cx="2032000" cy="373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Tekla Structures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453232" y="2759763"/>
            <a:ext cx="54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IFC</a:t>
            </a:r>
            <a:r>
              <a:rPr lang="en-US" dirty="0"/>
              <a:t>  </a:t>
            </a:r>
            <a:endParaRPr lang="ru-RU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329" y="1968087"/>
            <a:ext cx="7191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07" y="2759763"/>
            <a:ext cx="396335" cy="3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2" y="2703281"/>
            <a:ext cx="634516" cy="47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5" b="27939"/>
          <a:stretch/>
        </p:blipFill>
        <p:spPr bwMode="auto">
          <a:xfrm>
            <a:off x="1927312" y="2750509"/>
            <a:ext cx="728663" cy="36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0578" y="3951111"/>
            <a:ext cx="188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Excel</a:t>
            </a:r>
            <a:r>
              <a:rPr lang="en-US" dirty="0"/>
              <a:t>, </a:t>
            </a:r>
            <a:r>
              <a:rPr lang="en-US" sz="1600" dirty="0"/>
              <a:t>Word</a:t>
            </a:r>
            <a:r>
              <a:rPr lang="en-US" dirty="0"/>
              <a:t>, </a:t>
            </a:r>
            <a:r>
              <a:rPr lang="en-US" sz="1200" dirty="0"/>
              <a:t>PDF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530578" y="4646924"/>
            <a:ext cx="188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 (URL)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stCxn id="12" idx="3"/>
          </p:cNvCxnSpPr>
          <p:nvPr/>
        </p:nvCxnSpPr>
        <p:spPr>
          <a:xfrm>
            <a:off x="5957309" y="2935110"/>
            <a:ext cx="443490" cy="9319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5957309" y="4637605"/>
            <a:ext cx="443490" cy="9319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Скругленный прямоугольник 23"/>
          <p:cNvSpPr/>
          <p:nvPr/>
        </p:nvSpPr>
        <p:spPr>
          <a:xfrm>
            <a:off x="6400799" y="1196622"/>
            <a:ext cx="1693334" cy="70749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6474529" y="1227201"/>
            <a:ext cx="154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TSmatch.xlsx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Правила</a:t>
            </a:r>
          </a:p>
        </p:txBody>
      </p:sp>
      <p:cxnSp>
        <p:nvCxnSpPr>
          <p:cNvPr id="36" name="Прямая со стрелкой 35"/>
          <p:cNvCxnSpPr>
            <a:endCxn id="4" idx="0"/>
          </p:cNvCxnSpPr>
          <p:nvPr/>
        </p:nvCxnSpPr>
        <p:spPr>
          <a:xfrm>
            <a:off x="7165589" y="1904113"/>
            <a:ext cx="8499" cy="39735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/>
          <p:cNvGrpSpPr/>
          <p:nvPr/>
        </p:nvGrpSpPr>
        <p:grpSpPr>
          <a:xfrm>
            <a:off x="8929547" y="1701166"/>
            <a:ext cx="2765749" cy="3617804"/>
            <a:chOff x="8406927" y="1269865"/>
            <a:chExt cx="3359947" cy="4795914"/>
          </a:xfrm>
        </p:grpSpPr>
        <p:sp>
          <p:nvSpPr>
            <p:cNvPr id="41" name="Rectangle 115"/>
            <p:cNvSpPr/>
            <p:nvPr/>
          </p:nvSpPr>
          <p:spPr>
            <a:xfrm>
              <a:off x="8417660" y="1701166"/>
              <a:ext cx="3326636" cy="39560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cxnSp>
          <p:nvCxnSpPr>
            <p:cNvPr id="42" name="Straight Connector 117"/>
            <p:cNvCxnSpPr/>
            <p:nvPr/>
          </p:nvCxnSpPr>
          <p:spPr>
            <a:xfrm flipV="1">
              <a:off x="8431484" y="5657256"/>
              <a:ext cx="0" cy="142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119"/>
            <p:cNvCxnSpPr/>
            <p:nvPr/>
          </p:nvCxnSpPr>
          <p:spPr>
            <a:xfrm flipH="1">
              <a:off x="8422153" y="5671535"/>
              <a:ext cx="4362" cy="4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24"/>
            <p:cNvCxnSpPr/>
            <p:nvPr/>
          </p:nvCxnSpPr>
          <p:spPr>
            <a:xfrm flipH="1" flipV="1">
              <a:off x="11744296" y="5438449"/>
              <a:ext cx="1791" cy="2326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eeform 114"/>
            <p:cNvSpPr/>
            <p:nvPr/>
          </p:nvSpPr>
          <p:spPr>
            <a:xfrm rot="133736">
              <a:off x="8406927" y="5457199"/>
              <a:ext cx="3334380" cy="608580"/>
            </a:xfrm>
            <a:custGeom>
              <a:avLst/>
              <a:gdLst>
                <a:gd name="connsiteX0" fmla="*/ 0 w 3340359"/>
                <a:gd name="connsiteY0" fmla="*/ 200324 h 513504"/>
                <a:gd name="connsiteX1" fmla="*/ 979714 w 3340359"/>
                <a:gd name="connsiteY1" fmla="*/ 489573 h 513504"/>
                <a:gd name="connsiteX2" fmla="*/ 1772816 w 3340359"/>
                <a:gd name="connsiteY2" fmla="*/ 442920 h 513504"/>
                <a:gd name="connsiteX3" fmla="*/ 2743200 w 3340359"/>
                <a:gd name="connsiteY3" fmla="*/ 13712 h 513504"/>
                <a:gd name="connsiteX4" fmla="*/ 3340359 w 3340359"/>
                <a:gd name="connsiteY4" fmla="*/ 125679 h 5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359" h="513504">
                  <a:moveTo>
                    <a:pt x="0" y="200324"/>
                  </a:moveTo>
                  <a:cubicBezTo>
                    <a:pt x="342122" y="324732"/>
                    <a:pt x="684245" y="449140"/>
                    <a:pt x="979714" y="489573"/>
                  </a:cubicBezTo>
                  <a:cubicBezTo>
                    <a:pt x="1275183" y="530006"/>
                    <a:pt x="1478902" y="522230"/>
                    <a:pt x="1772816" y="442920"/>
                  </a:cubicBezTo>
                  <a:cubicBezTo>
                    <a:pt x="2066730" y="363610"/>
                    <a:pt x="2481943" y="66585"/>
                    <a:pt x="2743200" y="13712"/>
                  </a:cubicBezTo>
                  <a:cubicBezTo>
                    <a:pt x="3004457" y="-39162"/>
                    <a:pt x="3299926" y="74361"/>
                    <a:pt x="3340359" y="125679"/>
                  </a:cubicBezTo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/>
            </a:p>
          </p:txBody>
        </p:sp>
        <p:sp>
          <p:nvSpPr>
            <p:cNvPr id="46" name="Rectangle 127"/>
            <p:cNvSpPr/>
            <p:nvPr/>
          </p:nvSpPr>
          <p:spPr>
            <a:xfrm>
              <a:off x="8429302" y="1269865"/>
              <a:ext cx="3337572" cy="43181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TSmatchINFO.xlsx</a:t>
              </a:r>
              <a:endParaRPr lang="ru-RU" dirty="0"/>
            </a:p>
          </p:txBody>
        </p:sp>
        <p:sp>
          <p:nvSpPr>
            <p:cNvPr id="47" name="Rounded Rectangle 128"/>
            <p:cNvSpPr/>
            <p:nvPr/>
          </p:nvSpPr>
          <p:spPr>
            <a:xfrm>
              <a:off x="8470345" y="1833174"/>
              <a:ext cx="1529600" cy="614801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err="1"/>
                <a:t>ModelINFO</a:t>
              </a:r>
              <a:endParaRPr lang="ru-RU" sz="1600" dirty="0"/>
            </a:p>
          </p:txBody>
        </p:sp>
        <p:sp>
          <p:nvSpPr>
            <p:cNvPr id="48" name="Rounded Rectangle 133"/>
            <p:cNvSpPr/>
            <p:nvPr/>
          </p:nvSpPr>
          <p:spPr>
            <a:xfrm>
              <a:off x="9022416" y="2628484"/>
              <a:ext cx="1361051" cy="614801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Raw</a:t>
              </a:r>
              <a:endParaRPr lang="ru-RU" sz="1600" dirty="0"/>
            </a:p>
          </p:txBody>
        </p:sp>
        <p:sp>
          <p:nvSpPr>
            <p:cNvPr id="49" name="Rounded Rectangle 134"/>
            <p:cNvSpPr/>
            <p:nvPr/>
          </p:nvSpPr>
          <p:spPr>
            <a:xfrm>
              <a:off x="9402043" y="3409074"/>
              <a:ext cx="1195806" cy="614801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Report</a:t>
              </a:r>
              <a:endParaRPr lang="ru-RU" sz="1600" dirty="0"/>
            </a:p>
          </p:txBody>
        </p:sp>
        <p:sp>
          <p:nvSpPr>
            <p:cNvPr id="50" name="Rounded Rectangle 135"/>
            <p:cNvSpPr/>
            <p:nvPr/>
          </p:nvSpPr>
          <p:spPr>
            <a:xfrm>
              <a:off x="9864380" y="4350613"/>
              <a:ext cx="1195806" cy="614801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Suppliers</a:t>
              </a:r>
              <a:endParaRPr lang="ru-RU" sz="1600" dirty="0"/>
            </a:p>
          </p:txBody>
        </p:sp>
      </p:grpSp>
      <p:sp>
        <p:nvSpPr>
          <p:cNvPr id="54" name="Стрелка вправо 53"/>
          <p:cNvSpPr/>
          <p:nvPr/>
        </p:nvSpPr>
        <p:spPr>
          <a:xfrm>
            <a:off x="8020754" y="2857500"/>
            <a:ext cx="818446" cy="2603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Стрелка вправо 63"/>
          <p:cNvSpPr/>
          <p:nvPr/>
        </p:nvSpPr>
        <p:spPr>
          <a:xfrm rot="10800000">
            <a:off x="8021106" y="3580031"/>
            <a:ext cx="818446" cy="2603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15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прайс-листов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374505" y="1291935"/>
            <a:ext cx="6632829" cy="4740275"/>
            <a:chOff x="1126980" y="507999"/>
            <a:chExt cx="6632829" cy="4740275"/>
          </a:xfrm>
        </p:grpSpPr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980" y="507999"/>
              <a:ext cx="4098785" cy="4740275"/>
            </a:xfrm>
            <a:prstGeom prst="rect">
              <a:avLst/>
            </a:prstGeom>
          </p:spPr>
        </p:pic>
        <p:pic>
          <p:nvPicPr>
            <p:cNvPr id="6" name="Pictur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999" y="2700048"/>
              <a:ext cx="3935810" cy="2548226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1476375"/>
            <a:ext cx="6429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Из договоров с поставщиками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Из Интернет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Из прежнего содержимого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Из </a:t>
            </a:r>
            <a:r>
              <a:rPr lang="ru-RU" sz="2000" dirty="0" err="1">
                <a:hlinkClick r:id="rId4"/>
              </a:rPr>
              <a:t>каталогпродукции.рф</a:t>
            </a:r>
            <a:r>
              <a:rPr lang="ru-RU" sz="2000" dirty="0"/>
              <a:t> (правительственный портал)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941" y="159456"/>
            <a:ext cx="11588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98080" y="3291840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настоящий момент в базе </a:t>
            </a:r>
            <a:r>
              <a:rPr lang="en-US" dirty="0" err="1"/>
              <a:t>TSmatch</a:t>
            </a:r>
            <a:r>
              <a:rPr lang="en-US" dirty="0"/>
              <a:t> </a:t>
            </a:r>
            <a:r>
              <a:rPr lang="ru-RU" dirty="0"/>
              <a:t>работает более 50 прайс-листов из 12 регионов России:</a:t>
            </a:r>
          </a:p>
        </p:txBody>
      </p:sp>
    </p:spTree>
    <p:extLst>
      <p:ext uri="{BB962C8B-B14F-4D97-AF65-F5344CB8AC3E}">
        <p14:creationId xmlns:p14="http://schemas.microsoft.com/office/powerpoint/2010/main" val="52781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10"/>
          <p:cNvSpPr/>
          <p:nvPr/>
        </p:nvSpPr>
        <p:spPr>
          <a:xfrm>
            <a:off x="223484" y="1171574"/>
            <a:ext cx="11968516" cy="771525"/>
          </a:xfrm>
          <a:prstGeom prst="roundRect">
            <a:avLst/>
          </a:prstGeom>
          <a:solidFill>
            <a:srgbClr val="7030A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sz="4800" dirty="0">
                <a:latin typeface="Arial Black" panose="020B0A04020102020204" pitchFamily="34" charset="0"/>
              </a:rPr>
              <a:t>правил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145" y="2121932"/>
            <a:ext cx="11172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Материал</a:t>
            </a:r>
            <a:r>
              <a:rPr lang="ru-RU" sz="2000" dirty="0"/>
              <a:t>: Ст3Гпс – </a:t>
            </a:r>
            <a:r>
              <a:rPr lang="ru-RU" sz="2000" dirty="0" err="1"/>
              <a:t>горяче</a:t>
            </a:r>
            <a:r>
              <a:rPr lang="ru-RU" sz="2000" dirty="0"/>
              <a:t>-прокатная сталь С255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Профиль</a:t>
            </a:r>
            <a:r>
              <a:rPr lang="ru-RU" sz="2000" dirty="0"/>
              <a:t>: Уголок равнополочный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Цена</a:t>
            </a:r>
            <a:r>
              <a:rPr lang="ru-RU" sz="2000" dirty="0"/>
              <a:t>: пропорциональна длине элемента из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Поставщик - </a:t>
            </a:r>
            <a:r>
              <a:rPr lang="ru-RU" sz="2000" dirty="0" err="1"/>
              <a:t>СевЗапМеталл</a:t>
            </a:r>
            <a:endParaRPr lang="ru-RU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941" y="159456"/>
            <a:ext cx="11588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111168"/>
              </p:ext>
            </p:extLst>
          </p:nvPr>
        </p:nvGraphicFramePr>
        <p:xfrm>
          <a:off x="366712" y="1403350"/>
          <a:ext cx="1139666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Лист" r:id="rId4" imgW="7619910" imgH="199957" progId="Excel.Sheet.12">
                  <p:embed/>
                </p:oleObj>
              </mc:Choice>
              <mc:Fallback>
                <p:oleObj name="Лист" r:id="rId4" imgW="7619910" imgH="199957" progId="Excel.Sheet.12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" y="1403350"/>
                        <a:ext cx="11396662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Скругленный прямоугольник 11"/>
          <p:cNvSpPr/>
          <p:nvPr/>
        </p:nvSpPr>
        <p:spPr>
          <a:xfrm>
            <a:off x="114299" y="3552825"/>
            <a:ext cx="11968516" cy="771525"/>
          </a:xfrm>
          <a:prstGeom prst="roundRect">
            <a:avLst/>
          </a:prstGeom>
          <a:solidFill>
            <a:srgbClr val="7030A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512145" y="4503182"/>
            <a:ext cx="11172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Материал</a:t>
            </a:r>
            <a:r>
              <a:rPr lang="ru-RU" sz="2000" dirty="0"/>
              <a:t>: Бетон товарный класса </a:t>
            </a:r>
            <a:r>
              <a:rPr lang="en-US" sz="2000" dirty="0"/>
              <a:t>B25, </a:t>
            </a:r>
            <a:r>
              <a:rPr lang="ru-RU" sz="2000" dirty="0"/>
              <a:t>марка М350,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Профиль</a:t>
            </a:r>
            <a:r>
              <a:rPr lang="ru-RU" sz="2000" dirty="0"/>
              <a:t>: Монолитный бетон – не указан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Цена</a:t>
            </a:r>
            <a:r>
              <a:rPr lang="ru-RU" sz="2000" dirty="0"/>
              <a:t>: пропорциональна объему из модели на 14 сентября 2016 по договору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Поставщик </a:t>
            </a:r>
            <a:r>
              <a:rPr lang="ru-RU" sz="2000" dirty="0" err="1">
                <a:hlinkClick r:id="rId6"/>
              </a:rPr>
              <a:t>Юнибетон</a:t>
            </a:r>
            <a:r>
              <a:rPr lang="ru-RU" sz="2000" dirty="0">
                <a:hlinkClick r:id="rId6"/>
              </a:rPr>
              <a:t> – </a:t>
            </a:r>
            <a:r>
              <a:rPr lang="ru-RU" sz="2000" dirty="0" err="1">
                <a:hlinkClick r:id="rId6"/>
              </a:rPr>
              <a:t>Юнистройторг</a:t>
            </a:r>
            <a:r>
              <a:rPr lang="ru-RU" sz="2000" dirty="0">
                <a:hlinkClick r:id="rId6"/>
              </a:rPr>
              <a:t>/СПб</a:t>
            </a:r>
            <a:endParaRPr lang="ru-RU" sz="2000" dirty="0"/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170432"/>
              </p:ext>
            </p:extLst>
          </p:nvPr>
        </p:nvGraphicFramePr>
        <p:xfrm>
          <a:off x="366713" y="3784600"/>
          <a:ext cx="781786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Лист" r:id="rId7" imgW="3705143" imgH="199957" progId="Excel.Sheet.12">
                  <p:embed/>
                </p:oleObj>
              </mc:Choice>
              <mc:Fallback>
                <p:oleObj name="Лист" r:id="rId7" imgW="3705143" imgH="199957" progId="Excel.Sheet.12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3784600"/>
                        <a:ext cx="7817862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184575" y="3753921"/>
            <a:ext cx="182624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Бетон товарный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10819" y="3753921"/>
            <a:ext cx="182624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err="1"/>
              <a:t>Юнистройторг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52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Три приложения </a:t>
            </a:r>
            <a:r>
              <a:rPr lang="en-US" dirty="0" err="1"/>
              <a:t>TSmatch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Программный комплекс </a:t>
            </a:r>
            <a:r>
              <a:rPr lang="en-US" dirty="0" err="1"/>
              <a:t>TSmatch</a:t>
            </a:r>
            <a:r>
              <a:rPr lang="en-US" dirty="0"/>
              <a:t> </a:t>
            </a:r>
            <a:r>
              <a:rPr lang="ru-RU" dirty="0"/>
              <a:t>разделен на три приложения:</a:t>
            </a:r>
          </a:p>
          <a:p>
            <a:r>
              <a:rPr lang="en-US" b="1" dirty="0"/>
              <a:t>PRICE</a:t>
            </a:r>
            <a:r>
              <a:rPr lang="en-US" dirty="0"/>
              <a:t> – </a:t>
            </a:r>
            <a:r>
              <a:rPr lang="ru-RU" dirty="0"/>
              <a:t>прайс-интерпретатор, обрабатывает исходные прайс-листы, например, с сайтов поставщиков строительных материалов в Интернет</a:t>
            </a:r>
            <a:r>
              <a:rPr lang="en-US" dirty="0"/>
              <a:t>;</a:t>
            </a:r>
            <a:endParaRPr lang="ru-RU" dirty="0"/>
          </a:p>
          <a:p>
            <a:r>
              <a:rPr lang="en-US" b="1" dirty="0" err="1"/>
              <a:t>TSmatch</a:t>
            </a:r>
            <a:r>
              <a:rPr lang="en-US" dirty="0"/>
              <a:t> </a:t>
            </a:r>
            <a:r>
              <a:rPr lang="ru-RU" dirty="0"/>
              <a:t>– по модели в САПР </a:t>
            </a:r>
            <a:r>
              <a:rPr lang="en-US" dirty="0"/>
              <a:t>Tekla </a:t>
            </a:r>
            <a:r>
              <a:rPr lang="ru-RU" dirty="0"/>
              <a:t>(в подготовке – из </a:t>
            </a:r>
            <a:r>
              <a:rPr lang="en-US" dirty="0"/>
              <a:t>IFC </a:t>
            </a:r>
            <a:r>
              <a:rPr lang="ru-RU" dirty="0"/>
              <a:t>файлов и других приложений) подготавливает </a:t>
            </a:r>
            <a:r>
              <a:rPr lang="en-US" dirty="0"/>
              <a:t>Excel </a:t>
            </a:r>
            <a:r>
              <a:rPr lang="ru-RU" dirty="0"/>
              <a:t>файл</a:t>
            </a:r>
            <a:br>
              <a:rPr lang="ru-RU" dirty="0"/>
            </a:br>
            <a:r>
              <a:rPr lang="en-US" i="1" dirty="0" err="1"/>
              <a:t>TSmatchINFO</a:t>
            </a:r>
            <a:r>
              <a:rPr lang="en-US" dirty="0"/>
              <a:t> </a:t>
            </a:r>
            <a:r>
              <a:rPr lang="ru-RU" dirty="0"/>
              <a:t>с данными по всем элементам модели.</a:t>
            </a:r>
            <a:br>
              <a:rPr lang="ru-RU" dirty="0"/>
            </a:br>
            <a:r>
              <a:rPr lang="ru-RU" dirty="0"/>
              <a:t>Подбирает цены из прайс-листов по группам компонентов </a:t>
            </a:r>
            <a:r>
              <a:rPr lang="en-US" dirty="0"/>
              <a:t>[</a:t>
            </a:r>
            <a:r>
              <a:rPr lang="ru-RU" dirty="0"/>
              <a:t>материал, профиль</a:t>
            </a:r>
            <a:r>
              <a:rPr lang="en-US" dirty="0"/>
              <a:t>]</a:t>
            </a:r>
            <a:r>
              <a:rPr lang="ru-RU" dirty="0"/>
              <a:t>и записывает во вкладку </a:t>
            </a:r>
            <a:r>
              <a:rPr lang="en-US" dirty="0"/>
              <a:t>Report </a:t>
            </a:r>
            <a:endParaRPr lang="ru-RU" dirty="0"/>
          </a:p>
          <a:p>
            <a:r>
              <a:rPr lang="ru-RU" dirty="0"/>
              <a:t> </a:t>
            </a:r>
            <a:r>
              <a:rPr lang="en-US" b="1" dirty="0"/>
              <a:t>SELECT </a:t>
            </a:r>
            <a:r>
              <a:rPr lang="en-US" dirty="0"/>
              <a:t>– </a:t>
            </a:r>
            <a:r>
              <a:rPr lang="ru-RU" dirty="0"/>
              <a:t>диалоговая программа, позволяющая легко выбрать и выделять цветом в модели в </a:t>
            </a:r>
            <a:r>
              <a:rPr lang="en-US" dirty="0"/>
              <a:t>Tekla </a:t>
            </a:r>
            <a:r>
              <a:rPr lang="ru-RU" dirty="0"/>
              <a:t>группы компонентов.</a:t>
            </a:r>
          </a:p>
        </p:txBody>
      </p:sp>
    </p:spTree>
    <p:extLst>
      <p:ext uri="{BB962C8B-B14F-4D97-AF65-F5344CB8AC3E}">
        <p14:creationId xmlns:p14="http://schemas.microsoft.com/office/powerpoint/2010/main" val="101559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модели Омского НПЗ в </a:t>
            </a:r>
            <a:r>
              <a:rPr lang="en-US" dirty="0"/>
              <a:t>Tekla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204" y="1247775"/>
            <a:ext cx="7821879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3983"/>
      </p:ext>
    </p:extLst>
  </p:cSld>
  <p:clrMapOvr>
    <a:masterClrMapping/>
  </p:clrMapOvr>
</p:sld>
</file>

<file path=ppt/theme/theme1.xml><?xml version="1.0" encoding="utf-8"?>
<a:theme xmlns:a="http://schemas.openxmlformats.org/drawingml/2006/main" name="Trimble">
  <a:themeElements>
    <a:clrScheme name="Trimble colors">
      <a:dk1>
        <a:srgbClr val="363545"/>
      </a:dk1>
      <a:lt1>
        <a:srgbClr val="FFFFFF"/>
      </a:lt1>
      <a:dk2>
        <a:srgbClr val="005596"/>
      </a:dk2>
      <a:lt2>
        <a:srgbClr val="2780C7"/>
      </a:lt2>
      <a:accent1>
        <a:srgbClr val="F5C205"/>
      </a:accent1>
      <a:accent2>
        <a:srgbClr val="363545"/>
      </a:accent2>
      <a:accent3>
        <a:srgbClr val="A51D25"/>
      </a:accent3>
      <a:accent4>
        <a:srgbClr val="2780C7"/>
      </a:accent4>
      <a:accent5>
        <a:srgbClr val="005596"/>
      </a:accent5>
      <a:accent6>
        <a:srgbClr val="A5A5A5"/>
      </a:accent6>
      <a:hlink>
        <a:srgbClr val="2780C7"/>
      </a:hlink>
      <a:folHlink>
        <a:srgbClr val="2780C7"/>
      </a:folHlink>
    </a:clrScheme>
    <a:fontScheme name="Trimble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mble" id="{F85364AB-9C33-44FC-831B-755A05251C43}" vid="{251B5754-5D3C-405E-8CED-9BB4BB339A2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Trimble</Template>
  <TotalTime>7347</TotalTime>
  <Words>675</Words>
  <Application>Microsoft Office PowerPoint</Application>
  <PresentationFormat>Широкоэкранный</PresentationFormat>
  <Paragraphs>80</Paragraphs>
  <Slides>16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Times New Roman</vt:lpstr>
      <vt:lpstr>Wingdings</vt:lpstr>
      <vt:lpstr>Trimble</vt:lpstr>
      <vt:lpstr>Лист</vt:lpstr>
      <vt:lpstr>TSmatch - связь проекта с прайс листами местных поставщиков строительных материалов 12.04.2017</vt:lpstr>
      <vt:lpstr>История TSmatch</vt:lpstr>
      <vt:lpstr>Для кого полезен TSmatch?</vt:lpstr>
      <vt:lpstr>Почему обычные САПР не дают ответа?</vt:lpstr>
      <vt:lpstr>Информационный поток</vt:lpstr>
      <vt:lpstr>Примеры прайс-листов</vt:lpstr>
      <vt:lpstr>Примеры правил</vt:lpstr>
      <vt:lpstr>Три приложения TSmatch</vt:lpstr>
      <vt:lpstr>Пример модели Омского НПЗ в Tekla</vt:lpstr>
      <vt:lpstr>Модель не сложная – всего 1124 элемента</vt:lpstr>
      <vt:lpstr>Так она отображается в SELECT</vt:lpstr>
      <vt:lpstr>Презентация PowerPoint</vt:lpstr>
      <vt:lpstr>Лист Raw TSmatchINFO.xlsx</vt:lpstr>
      <vt:lpstr>Начальный запуск SELECT – выделены группы без цен</vt:lpstr>
      <vt:lpstr>Выделение группы элементов в Tekla</vt:lpstr>
      <vt:lpstr>Дальнейшие работы с TSmatch SELECT</vt:lpstr>
    </vt:vector>
  </TitlesOfParts>
  <Company>Tekla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Kuptsov Denis</dc:creator>
  <cp:lastModifiedBy>Pavel Khrapkin</cp:lastModifiedBy>
  <cp:revision>92</cp:revision>
  <dcterms:created xsi:type="dcterms:W3CDTF">2015-12-29T11:43:48Z</dcterms:created>
  <dcterms:modified xsi:type="dcterms:W3CDTF">2017-04-11T17:07:29Z</dcterms:modified>
</cp:coreProperties>
</file>